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C58B"/>
    <a:srgbClr val="F15D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A533D-E2E3-311A-103F-A70AF62070FD}" v="65" dt="2023-06-09T12:32:59.268"/>
    <p1510:client id="{4978E7F4-28DE-43C4-AF7E-50E5FB57550A}" v="6" dt="2023-06-09T12:55:01.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descr="A picture containing text, screenshot, diagram, line&#10;&#10;Description automatically generated">
            <a:extLst>
              <a:ext uri="{FF2B5EF4-FFF2-40B4-BE49-F238E27FC236}">
                <a16:creationId xmlns:a16="http://schemas.microsoft.com/office/drawing/2014/main" id="{6319D373-9744-60A7-1B56-529A154EEC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TextBox 15">
            <a:extLst>
              <a:ext uri="{FF2B5EF4-FFF2-40B4-BE49-F238E27FC236}">
                <a16:creationId xmlns:a16="http://schemas.microsoft.com/office/drawing/2014/main" id="{C327D6EB-BDD4-5CA3-CF3E-B25E901D18CB}"/>
              </a:ext>
            </a:extLst>
          </p:cNvPr>
          <p:cNvSpPr txBox="1"/>
          <p:nvPr userDrawn="1"/>
        </p:nvSpPr>
        <p:spPr>
          <a:xfrm>
            <a:off x="272449" y="6519446"/>
            <a:ext cx="11647099" cy="338554"/>
          </a:xfrm>
          <a:prstGeom prst="rect">
            <a:avLst/>
          </a:prstGeom>
          <a:noFill/>
        </p:spPr>
        <p:txBody>
          <a:bodyPr wrap="square" rtlCol="0">
            <a:spAutoFit/>
          </a:bodyPr>
          <a:lstStyle/>
          <a:p>
            <a:r>
              <a:rPr lang="en-GB" sz="800" b="0" i="0">
                <a:solidFill>
                  <a:schemeClr val="bg1"/>
                </a:solidFill>
                <a:effectLst/>
                <a:latin typeface="-apple-system"/>
              </a:rPr>
              <a:t>Inspired by </a:t>
            </a:r>
            <a:r>
              <a:rPr lang="en-GB" sz="800" b="0" i="0" err="1">
                <a:solidFill>
                  <a:schemeClr val="bg1"/>
                </a:solidFill>
                <a:effectLst/>
                <a:latin typeface="-apple-system"/>
              </a:rPr>
              <a:t>MAtchUP</a:t>
            </a:r>
            <a:r>
              <a:rPr lang="en-GB" sz="800" b="0" i="0">
                <a:solidFill>
                  <a:schemeClr val="bg1"/>
                </a:solidFill>
                <a:effectLst/>
                <a:latin typeface="-apple-system"/>
              </a:rPr>
              <a:t> Business Model Evaluation Framework, Social Business Model Canvas and MOVE2CCAM Business Model Canvas </a:t>
            </a:r>
          </a:p>
          <a:p>
            <a:r>
              <a:rPr lang="en-GB" sz="800" b="0" i="0">
                <a:solidFill>
                  <a:schemeClr val="bg1"/>
                </a:solidFill>
                <a:effectLst/>
                <a:latin typeface="-apple-system"/>
              </a:rPr>
              <a:t>This project has received funding from the European Union’s Horizon 2020 research and innovation programme under Grant Agreement No. 864242. Topic: LC-SC3-SCC-1-2018-2019-2020: Smart Cities and Communities</a:t>
            </a:r>
            <a:endParaRPr lang="en-GB" sz="800" b="0">
              <a:solidFill>
                <a:schemeClr val="bg1"/>
              </a:solidFill>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146435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FC33F-8C12-C976-D2D2-7E5C88A06C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3F3A94-2F63-E8A5-4208-6036896C7C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9073BA-0E05-E244-1E84-27F1B4C142EC}"/>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5" name="Footer Placeholder 4">
            <a:extLst>
              <a:ext uri="{FF2B5EF4-FFF2-40B4-BE49-F238E27FC236}">
                <a16:creationId xmlns:a16="http://schemas.microsoft.com/office/drawing/2014/main" id="{AAE08B5B-DA46-449B-231E-6424D5F069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978500-D5A1-F2B9-F953-8999360391A5}"/>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32420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03A560-F25A-12C0-44F7-5B18006F69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514966-BD6B-C0A7-1721-FD5A73C37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8EB5F0-7574-D469-7F1C-FCFB56ED17AE}"/>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5" name="Footer Placeholder 4">
            <a:extLst>
              <a:ext uri="{FF2B5EF4-FFF2-40B4-BE49-F238E27FC236}">
                <a16:creationId xmlns:a16="http://schemas.microsoft.com/office/drawing/2014/main" id="{82B63971-FA9E-570A-7B5F-435F979672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404C7E-7399-FBD6-23FC-32361341A8E5}"/>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76791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22CF0-5DA9-C86F-1713-3CA243B032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FD26CA-1692-F2B3-9C61-4C3EAE764B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E46D7F-5D74-1BB1-12AA-89E6C7F218A7}"/>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5" name="Footer Placeholder 4">
            <a:extLst>
              <a:ext uri="{FF2B5EF4-FFF2-40B4-BE49-F238E27FC236}">
                <a16:creationId xmlns:a16="http://schemas.microsoft.com/office/drawing/2014/main" id="{DB167095-478E-2097-8A17-D61BF1C114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990E3B-2302-DA88-4EA5-A952509EF8E4}"/>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102380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49CF-053E-A6FB-96F7-4424891F2F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BE89A5C-D8E7-A011-E447-F9AB4E7639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248C2C-3653-2869-18BA-A8F28AFB0E1F}"/>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5" name="Footer Placeholder 4">
            <a:extLst>
              <a:ext uri="{FF2B5EF4-FFF2-40B4-BE49-F238E27FC236}">
                <a16:creationId xmlns:a16="http://schemas.microsoft.com/office/drawing/2014/main" id="{77F7A697-E0FA-397A-31F7-3AEFCE652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CD3DE4-0C8D-0A83-ABDC-EB5312D088D3}"/>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1426916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619B4-E6E2-81AA-D715-E929E0BD9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604656-354D-3AEA-D751-3746EFF6D1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D1298E-E625-1E87-32A5-1C3C0ABEC5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61A9BC-FC24-0366-1E65-DCFDB58E4A12}"/>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6" name="Footer Placeholder 5">
            <a:extLst>
              <a:ext uri="{FF2B5EF4-FFF2-40B4-BE49-F238E27FC236}">
                <a16:creationId xmlns:a16="http://schemas.microsoft.com/office/drawing/2014/main" id="{BA0126A8-5A93-506D-6F04-BC17157A53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A53597-E9ED-42FD-A50A-F247CC2DA5A2}"/>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1695052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CA0BE-4E19-257A-7897-AFE99790672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02795B-FDC3-05B9-B708-899BF0623F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D2FF7F-E3CE-289D-2704-52108E44F0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59D612-3714-CC13-9CB3-4BFC156B6C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2810CF-909E-FD8C-44C2-3B1D3D8262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9D44702-5F89-7299-4930-F02C47E06F42}"/>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8" name="Footer Placeholder 7">
            <a:extLst>
              <a:ext uri="{FF2B5EF4-FFF2-40B4-BE49-F238E27FC236}">
                <a16:creationId xmlns:a16="http://schemas.microsoft.com/office/drawing/2014/main" id="{02CA46F4-18D9-91D5-6683-5307DFD8396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94B8C8C-404C-4AD8-48F1-1A274424E6EF}"/>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219484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5131C-5838-0D70-71A9-E85D5FF751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64223F3-19C8-AFE2-5EEF-2470571F388B}"/>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4" name="Footer Placeholder 3">
            <a:extLst>
              <a:ext uri="{FF2B5EF4-FFF2-40B4-BE49-F238E27FC236}">
                <a16:creationId xmlns:a16="http://schemas.microsoft.com/office/drawing/2014/main" id="{701BEADA-1937-EECB-C799-E4781EDAB0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4FE8E4-812B-2D39-B83B-9D71FFAA1206}"/>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227257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8AD264-8DF1-9B9A-0FFA-C907EA5C35FE}"/>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3" name="Footer Placeholder 2">
            <a:extLst>
              <a:ext uri="{FF2B5EF4-FFF2-40B4-BE49-F238E27FC236}">
                <a16:creationId xmlns:a16="http://schemas.microsoft.com/office/drawing/2014/main" id="{0CD027AD-1ED8-C209-CEB8-DEFAA000CE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B5EF4F-75AC-7C8E-01CA-5C0DDD0C075A}"/>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167087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1BF7-50A1-E7E4-4972-A17C109835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41EA9-F338-DC54-2DC6-B97358C807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B6FAA08-B9C0-032E-3288-2BD2C6CA9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ECBDFA-DE24-A509-F88D-50AFBC378814}"/>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6" name="Footer Placeholder 5">
            <a:extLst>
              <a:ext uri="{FF2B5EF4-FFF2-40B4-BE49-F238E27FC236}">
                <a16:creationId xmlns:a16="http://schemas.microsoft.com/office/drawing/2014/main" id="{A3C5AB49-5D0C-67D4-FE48-014175DCD2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2EE648-0C4B-62C1-C73F-3293621490D6}"/>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260285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796A2-AA47-7FB2-0389-3774C9D3E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AB88A5-AB67-AAFA-7CA8-EC5AC0D3E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6BE0D3-19A0-78BB-AF60-CA461615B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50D148-F1E7-7D5A-A53C-5B6EA492B201}"/>
              </a:ext>
            </a:extLst>
          </p:cNvPr>
          <p:cNvSpPr>
            <a:spLocks noGrp="1"/>
          </p:cNvSpPr>
          <p:nvPr>
            <p:ph type="dt" sz="half" idx="10"/>
          </p:nvPr>
        </p:nvSpPr>
        <p:spPr/>
        <p:txBody>
          <a:bodyPr/>
          <a:lstStyle/>
          <a:p>
            <a:fld id="{F98730C5-A11C-480A-A82D-F110488CEE79}" type="datetimeFigureOut">
              <a:rPr lang="en-GB" smtClean="0"/>
              <a:t>22/07/2024</a:t>
            </a:fld>
            <a:endParaRPr lang="en-GB"/>
          </a:p>
        </p:txBody>
      </p:sp>
      <p:sp>
        <p:nvSpPr>
          <p:cNvPr id="6" name="Footer Placeholder 5">
            <a:extLst>
              <a:ext uri="{FF2B5EF4-FFF2-40B4-BE49-F238E27FC236}">
                <a16:creationId xmlns:a16="http://schemas.microsoft.com/office/drawing/2014/main" id="{2F8DCE71-4CB9-138B-5C7C-E335759D6F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C2CBF1-2569-19D8-FF8B-600482093A02}"/>
              </a:ext>
            </a:extLst>
          </p:cNvPr>
          <p:cNvSpPr>
            <a:spLocks noGrp="1"/>
          </p:cNvSpPr>
          <p:nvPr>
            <p:ph type="sldNum" sz="quarter" idx="12"/>
          </p:nvPr>
        </p:nvSpPr>
        <p:spPr/>
        <p:txBody>
          <a:bodyPr/>
          <a:lstStyle/>
          <a:p>
            <a:fld id="{9AE25978-0417-4353-B08C-E158AC4F271F}" type="slidenum">
              <a:rPr lang="en-GB" smtClean="0"/>
              <a:t>‹#›</a:t>
            </a:fld>
            <a:endParaRPr lang="en-GB"/>
          </a:p>
        </p:txBody>
      </p:sp>
    </p:spTree>
    <p:extLst>
      <p:ext uri="{BB962C8B-B14F-4D97-AF65-F5344CB8AC3E}">
        <p14:creationId xmlns:p14="http://schemas.microsoft.com/office/powerpoint/2010/main" val="179848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613A8D-5FA6-B946-27FC-E254D2B9EA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BDE52F-9584-8CCE-2D0F-7526AEAB4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20A834-498D-9876-3D1A-0BCA386155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730C5-A11C-480A-A82D-F110488CEE79}" type="datetimeFigureOut">
              <a:rPr lang="en-GB" smtClean="0"/>
              <a:t>22/07/2024</a:t>
            </a:fld>
            <a:endParaRPr lang="en-GB"/>
          </a:p>
        </p:txBody>
      </p:sp>
      <p:sp>
        <p:nvSpPr>
          <p:cNvPr id="5" name="Footer Placeholder 4">
            <a:extLst>
              <a:ext uri="{FF2B5EF4-FFF2-40B4-BE49-F238E27FC236}">
                <a16:creationId xmlns:a16="http://schemas.microsoft.com/office/drawing/2014/main" id="{C24FFC02-76BA-0B4F-FF44-D7E9050B85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8FA1568-BBC1-3E76-528F-204850DBAB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25978-0417-4353-B08C-E158AC4F271F}" type="slidenum">
              <a:rPr lang="en-GB" smtClean="0"/>
              <a:t>‹#›</a:t>
            </a:fld>
            <a:endParaRPr lang="en-GB"/>
          </a:p>
        </p:txBody>
      </p:sp>
    </p:spTree>
    <p:extLst>
      <p:ext uri="{BB962C8B-B14F-4D97-AF65-F5344CB8AC3E}">
        <p14:creationId xmlns:p14="http://schemas.microsoft.com/office/powerpoint/2010/main" val="4275946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AE85ED-FB9B-AB4D-6FD6-F75A3BE43D98}"/>
              </a:ext>
            </a:extLst>
          </p:cNvPr>
          <p:cNvSpPr txBox="1"/>
          <p:nvPr/>
        </p:nvSpPr>
        <p:spPr>
          <a:xfrm>
            <a:off x="904523" y="1344470"/>
            <a:ext cx="1554005" cy="707886"/>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PARTNERS + KEY STAKEHOLDERS</a:t>
            </a:r>
            <a:endParaRPr lang="en-GB" sz="1100" kern="100">
              <a:effectLst/>
              <a:latin typeface="Open Sans" pitchFamily="2" charset="0"/>
              <a:ea typeface="Open Sans" pitchFamily="2" charset="0"/>
              <a:cs typeface="Open Sans" pitchFamily="2" charset="0"/>
            </a:endParaRPr>
          </a:p>
          <a:p>
            <a:endParaRPr lang="en-GB"/>
          </a:p>
        </p:txBody>
      </p:sp>
      <p:sp>
        <p:nvSpPr>
          <p:cNvPr id="6" name="TextBox 5">
            <a:extLst>
              <a:ext uri="{FF2B5EF4-FFF2-40B4-BE49-F238E27FC236}">
                <a16:creationId xmlns:a16="http://schemas.microsoft.com/office/drawing/2014/main" id="{D80E2CC1-E7F8-98CF-04BA-8C0F46EF11C4}"/>
              </a:ext>
            </a:extLst>
          </p:cNvPr>
          <p:cNvSpPr txBox="1"/>
          <p:nvPr/>
        </p:nvSpPr>
        <p:spPr>
          <a:xfrm>
            <a:off x="2863343" y="1328784"/>
            <a:ext cx="2053087"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CITY GOVERNMENT ROLE</a:t>
            </a:r>
            <a:endParaRPr lang="en-GB">
              <a:solidFill>
                <a:srgbClr val="78C58B"/>
              </a:solidFill>
            </a:endParaRPr>
          </a:p>
        </p:txBody>
      </p:sp>
      <p:sp>
        <p:nvSpPr>
          <p:cNvPr id="7" name="TextBox 6">
            <a:extLst>
              <a:ext uri="{FF2B5EF4-FFF2-40B4-BE49-F238E27FC236}">
                <a16:creationId xmlns:a16="http://schemas.microsoft.com/office/drawing/2014/main" id="{E247C440-C5C9-2B19-27B5-79A0C7293B99}"/>
              </a:ext>
            </a:extLst>
          </p:cNvPr>
          <p:cNvSpPr txBox="1"/>
          <p:nvPr/>
        </p:nvSpPr>
        <p:spPr>
          <a:xfrm>
            <a:off x="5480866" y="2526134"/>
            <a:ext cx="1918192" cy="261610"/>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FUNDING &amp; FINANCING</a:t>
            </a:r>
            <a:endParaRPr lang="en-GB"/>
          </a:p>
        </p:txBody>
      </p:sp>
      <p:sp>
        <p:nvSpPr>
          <p:cNvPr id="8" name="TextBox 7">
            <a:extLst>
              <a:ext uri="{FF2B5EF4-FFF2-40B4-BE49-F238E27FC236}">
                <a16:creationId xmlns:a16="http://schemas.microsoft.com/office/drawing/2014/main" id="{4B858147-7486-3192-603A-B7D79489530E}"/>
              </a:ext>
            </a:extLst>
          </p:cNvPr>
          <p:cNvSpPr txBox="1"/>
          <p:nvPr/>
        </p:nvSpPr>
        <p:spPr>
          <a:xfrm>
            <a:off x="3474005" y="2536967"/>
            <a:ext cx="1554005"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ASSET OWNERSHIP</a:t>
            </a:r>
            <a:endParaRPr lang="en-GB">
              <a:solidFill>
                <a:srgbClr val="F15D5D"/>
              </a:solidFill>
            </a:endParaRPr>
          </a:p>
        </p:txBody>
      </p:sp>
      <p:sp>
        <p:nvSpPr>
          <p:cNvPr id="9" name="TextBox 8">
            <a:extLst>
              <a:ext uri="{FF2B5EF4-FFF2-40B4-BE49-F238E27FC236}">
                <a16:creationId xmlns:a16="http://schemas.microsoft.com/office/drawing/2014/main" id="{41213D56-5E67-9410-633A-39BB74C8A9DA}"/>
              </a:ext>
            </a:extLst>
          </p:cNvPr>
          <p:cNvSpPr txBox="1"/>
          <p:nvPr/>
        </p:nvSpPr>
        <p:spPr>
          <a:xfrm>
            <a:off x="460262" y="5361130"/>
            <a:ext cx="2747326"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SOCIAL &amp; ENVIRONMENTAL COSTS</a:t>
            </a:r>
            <a:endParaRPr lang="en-GB">
              <a:solidFill>
                <a:srgbClr val="78C58B"/>
              </a:solidFill>
            </a:endParaRPr>
          </a:p>
        </p:txBody>
      </p:sp>
      <p:sp>
        <p:nvSpPr>
          <p:cNvPr id="10" name="TextBox 9">
            <a:extLst>
              <a:ext uri="{FF2B5EF4-FFF2-40B4-BE49-F238E27FC236}">
                <a16:creationId xmlns:a16="http://schemas.microsoft.com/office/drawing/2014/main" id="{F3C6E085-A0BE-0A11-744B-ED0DF3DF36B3}"/>
              </a:ext>
            </a:extLst>
          </p:cNvPr>
          <p:cNvSpPr txBox="1"/>
          <p:nvPr/>
        </p:nvSpPr>
        <p:spPr>
          <a:xfrm>
            <a:off x="5028010" y="1337078"/>
            <a:ext cx="2378265"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BUSINESS MODEL TYPOLOGY</a:t>
            </a:r>
            <a:endParaRPr lang="en-GB">
              <a:solidFill>
                <a:srgbClr val="F15D5D"/>
              </a:solidFill>
            </a:endParaRPr>
          </a:p>
        </p:txBody>
      </p:sp>
      <p:sp>
        <p:nvSpPr>
          <p:cNvPr id="11" name="TextBox 10">
            <a:extLst>
              <a:ext uri="{FF2B5EF4-FFF2-40B4-BE49-F238E27FC236}">
                <a16:creationId xmlns:a16="http://schemas.microsoft.com/office/drawing/2014/main" id="{7459BC9E-0358-2DB6-9B39-390CBC7C206D}"/>
              </a:ext>
            </a:extLst>
          </p:cNvPr>
          <p:cNvSpPr txBox="1"/>
          <p:nvPr/>
        </p:nvSpPr>
        <p:spPr>
          <a:xfrm>
            <a:off x="7474817" y="1337078"/>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CUSTOMER SEGMENTS</a:t>
            </a:r>
            <a:endParaRPr lang="en-GB">
              <a:solidFill>
                <a:srgbClr val="78C58B"/>
              </a:solidFill>
            </a:endParaRPr>
          </a:p>
        </p:txBody>
      </p:sp>
      <p:sp>
        <p:nvSpPr>
          <p:cNvPr id="12" name="TextBox 11">
            <a:extLst>
              <a:ext uri="{FF2B5EF4-FFF2-40B4-BE49-F238E27FC236}">
                <a16:creationId xmlns:a16="http://schemas.microsoft.com/office/drawing/2014/main" id="{0A02CE47-561F-3FC6-9C64-53E35FBD0074}"/>
              </a:ext>
            </a:extLst>
          </p:cNvPr>
          <p:cNvSpPr txBox="1"/>
          <p:nvPr/>
        </p:nvSpPr>
        <p:spPr>
          <a:xfrm>
            <a:off x="9705127" y="1348598"/>
            <a:ext cx="2053086" cy="877163"/>
          </a:xfrm>
          <a:prstGeom prst="rect">
            <a:avLst/>
          </a:prstGeom>
          <a:noFill/>
        </p:spPr>
        <p:txBody>
          <a:bodyPr wrap="square" rtlCol="0">
            <a:spAutoFit/>
          </a:bodyPr>
          <a:lstStyle/>
          <a:p>
            <a:r>
              <a:rPr lang="en-GB" sz="1100" b="1" kern="100">
                <a:solidFill>
                  <a:srgbClr val="F15D5D"/>
                </a:solidFill>
                <a:effectLst/>
                <a:latin typeface="Open Sans" pitchFamily="2" charset="0"/>
                <a:ea typeface="Open Sans" pitchFamily="2" charset="0"/>
                <a:cs typeface="Open Sans" pitchFamily="2" charset="0"/>
              </a:rPr>
              <a:t>VALUE PROPOSITION</a:t>
            </a:r>
          </a:p>
          <a:p>
            <a:r>
              <a:rPr lang="en-GB" sz="1000" b="1" kern="100">
                <a:solidFill>
                  <a:srgbClr val="F15D5D"/>
                </a:solidFill>
                <a:effectLst/>
                <a:latin typeface="Open Sans" pitchFamily="2" charset="0"/>
                <a:ea typeface="Open Sans" pitchFamily="2" charset="0"/>
                <a:cs typeface="Open Sans" pitchFamily="2" charset="0"/>
              </a:rPr>
              <a:t>(CUSTOMER, IMPACT</a:t>
            </a:r>
          </a:p>
          <a:p>
            <a:r>
              <a:rPr lang="en-GB" sz="1000" b="1" kern="100">
                <a:solidFill>
                  <a:srgbClr val="F15D5D"/>
                </a:solidFill>
                <a:effectLst/>
                <a:latin typeface="Open Sans" pitchFamily="2" charset="0"/>
                <a:ea typeface="Open Sans" pitchFamily="2" charset="0"/>
                <a:cs typeface="Open Sans" pitchFamily="2" charset="0"/>
              </a:rPr>
              <a:t>MEASURES &amp; BENEFICIARY)</a:t>
            </a:r>
          </a:p>
          <a:p>
            <a:endParaRPr lang="en-GB">
              <a:solidFill>
                <a:srgbClr val="F15D5D"/>
              </a:solidFill>
            </a:endParaRPr>
          </a:p>
        </p:txBody>
      </p:sp>
      <p:sp>
        <p:nvSpPr>
          <p:cNvPr id="13" name="TextBox 12">
            <a:extLst>
              <a:ext uri="{FF2B5EF4-FFF2-40B4-BE49-F238E27FC236}">
                <a16:creationId xmlns:a16="http://schemas.microsoft.com/office/drawing/2014/main" id="{FF0266CF-D310-DF02-4A7A-A9C8A14C12C7}"/>
              </a:ext>
            </a:extLst>
          </p:cNvPr>
          <p:cNvSpPr txBox="1"/>
          <p:nvPr/>
        </p:nvSpPr>
        <p:spPr>
          <a:xfrm>
            <a:off x="8151122" y="4073504"/>
            <a:ext cx="1554005" cy="261610"/>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REVENUE STREAMS</a:t>
            </a:r>
            <a:endParaRPr lang="en-GB"/>
          </a:p>
        </p:txBody>
      </p:sp>
      <p:sp>
        <p:nvSpPr>
          <p:cNvPr id="14" name="TextBox 13">
            <a:extLst>
              <a:ext uri="{FF2B5EF4-FFF2-40B4-BE49-F238E27FC236}">
                <a16:creationId xmlns:a16="http://schemas.microsoft.com/office/drawing/2014/main" id="{07832241-4E45-2BE8-9DF4-DCF3512F6488}"/>
              </a:ext>
            </a:extLst>
          </p:cNvPr>
          <p:cNvSpPr txBox="1"/>
          <p:nvPr/>
        </p:nvSpPr>
        <p:spPr>
          <a:xfrm>
            <a:off x="4332084" y="4073504"/>
            <a:ext cx="1554005"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SURPLUS</a:t>
            </a:r>
            <a:endParaRPr lang="en-GB">
              <a:solidFill>
                <a:srgbClr val="78C58B"/>
              </a:solidFill>
            </a:endParaRPr>
          </a:p>
        </p:txBody>
      </p:sp>
      <p:sp>
        <p:nvSpPr>
          <p:cNvPr id="15" name="TextBox 14">
            <a:extLst>
              <a:ext uri="{FF2B5EF4-FFF2-40B4-BE49-F238E27FC236}">
                <a16:creationId xmlns:a16="http://schemas.microsoft.com/office/drawing/2014/main" id="{D8FE54C9-B30D-7871-0ECD-6BF9DC596D2F}"/>
              </a:ext>
            </a:extLst>
          </p:cNvPr>
          <p:cNvSpPr txBox="1"/>
          <p:nvPr/>
        </p:nvSpPr>
        <p:spPr>
          <a:xfrm>
            <a:off x="569718" y="4097759"/>
            <a:ext cx="2958486"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COST STRUCTURE</a:t>
            </a:r>
            <a:endParaRPr lang="en-GB">
              <a:solidFill>
                <a:srgbClr val="F15D5D"/>
              </a:solidFill>
            </a:endParaRPr>
          </a:p>
        </p:txBody>
      </p:sp>
      <p:sp>
        <p:nvSpPr>
          <p:cNvPr id="16" name="TextBox 15">
            <a:extLst>
              <a:ext uri="{FF2B5EF4-FFF2-40B4-BE49-F238E27FC236}">
                <a16:creationId xmlns:a16="http://schemas.microsoft.com/office/drawing/2014/main" id="{6AFADCB6-8D7E-C6CD-5850-085C5AA70FBB}"/>
              </a:ext>
            </a:extLst>
          </p:cNvPr>
          <p:cNvSpPr txBox="1"/>
          <p:nvPr/>
        </p:nvSpPr>
        <p:spPr>
          <a:xfrm>
            <a:off x="6217143" y="5361130"/>
            <a:ext cx="3280539"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SOCIAL &amp; ENVIRONMENTAL BENEFITS</a:t>
            </a:r>
            <a:endParaRPr lang="en-GB">
              <a:solidFill>
                <a:srgbClr val="F15D5D"/>
              </a:solidFill>
            </a:endParaRPr>
          </a:p>
        </p:txBody>
      </p:sp>
      <p:sp>
        <p:nvSpPr>
          <p:cNvPr id="17" name="TextBox 16">
            <a:extLst>
              <a:ext uri="{FF2B5EF4-FFF2-40B4-BE49-F238E27FC236}">
                <a16:creationId xmlns:a16="http://schemas.microsoft.com/office/drawing/2014/main" id="{23102780-14DB-BE91-81BF-0798555B392C}"/>
              </a:ext>
            </a:extLst>
          </p:cNvPr>
          <p:cNvSpPr txBox="1"/>
          <p:nvPr/>
        </p:nvSpPr>
        <p:spPr>
          <a:xfrm>
            <a:off x="7474817" y="2233116"/>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CUSTOMER</a:t>
            </a:r>
            <a:endParaRPr lang="en-GB">
              <a:solidFill>
                <a:srgbClr val="78C58B"/>
              </a:solidFill>
            </a:endParaRPr>
          </a:p>
        </p:txBody>
      </p:sp>
      <p:sp>
        <p:nvSpPr>
          <p:cNvPr id="18" name="TextBox 17">
            <a:extLst>
              <a:ext uri="{FF2B5EF4-FFF2-40B4-BE49-F238E27FC236}">
                <a16:creationId xmlns:a16="http://schemas.microsoft.com/office/drawing/2014/main" id="{A91E2AF0-5B72-ABA4-BD4F-526B4735DC57}"/>
              </a:ext>
            </a:extLst>
          </p:cNvPr>
          <p:cNvSpPr txBox="1"/>
          <p:nvPr/>
        </p:nvSpPr>
        <p:spPr>
          <a:xfrm>
            <a:off x="7474816" y="2933566"/>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BENEFICIARY</a:t>
            </a:r>
            <a:endParaRPr lang="en-GB">
              <a:solidFill>
                <a:srgbClr val="78C58B"/>
              </a:solidFill>
            </a:endParaRPr>
          </a:p>
        </p:txBody>
      </p:sp>
      <p:sp>
        <p:nvSpPr>
          <p:cNvPr id="19" name="TextBox 18">
            <a:extLst>
              <a:ext uri="{FF2B5EF4-FFF2-40B4-BE49-F238E27FC236}">
                <a16:creationId xmlns:a16="http://schemas.microsoft.com/office/drawing/2014/main" id="{7A3D5BFB-965A-AB84-840F-F95DD07760EF}"/>
              </a:ext>
            </a:extLst>
          </p:cNvPr>
          <p:cNvSpPr txBox="1"/>
          <p:nvPr/>
        </p:nvSpPr>
        <p:spPr>
          <a:xfrm>
            <a:off x="569718" y="1882071"/>
            <a:ext cx="1930350" cy="2103653"/>
          </a:xfrm>
          <a:prstGeom prst="rect">
            <a:avLst/>
          </a:prstGeom>
          <a:noFill/>
        </p:spPr>
        <p:txBody>
          <a:bodyPr wrap="square" rtlCol="0">
            <a:spAutoFit/>
          </a:bodyPr>
          <a:lstStyle/>
          <a:p>
            <a:pPr>
              <a:lnSpc>
                <a:spcPct val="107000"/>
              </a:lnSpc>
              <a:spcAft>
                <a:spcPts val="800"/>
              </a:spcAft>
            </a:pPr>
            <a:r>
              <a:rPr lang="en-US" sz="800" kern="100">
                <a:solidFill>
                  <a:srgbClr val="000000"/>
                </a:solidFill>
                <a:effectLst/>
                <a:latin typeface="Open Sans" pitchFamily="2" charset="0"/>
                <a:ea typeface="Open Sans" pitchFamily="2" charset="0"/>
                <a:cs typeface="Open Sans" pitchFamily="2" charset="0"/>
              </a:rPr>
              <a:t>Besides partners, it should be included the key stakeholders that are/ should be involved in the project.</a:t>
            </a:r>
            <a:endParaRPr lang="en-GB" sz="800" kern="100">
              <a:effectLst/>
              <a:latin typeface="Open Sans" pitchFamily="2" charset="0"/>
              <a:ea typeface="Open Sans" pitchFamily="2" charset="0"/>
              <a:cs typeface="Open Sans" pitchFamily="2" charset="0"/>
            </a:endParaRPr>
          </a:p>
          <a:p>
            <a:pPr>
              <a:lnSpc>
                <a:spcPct val="107000"/>
              </a:lnSpc>
              <a:spcAft>
                <a:spcPts val="800"/>
              </a:spcAft>
            </a:pPr>
            <a:r>
              <a:rPr lang="en-US" sz="800" kern="100">
                <a:solidFill>
                  <a:srgbClr val="000000"/>
                </a:solidFill>
                <a:effectLst/>
                <a:latin typeface="Open Sans" pitchFamily="2" charset="0"/>
                <a:ea typeface="Open Sans" pitchFamily="2" charset="0"/>
                <a:cs typeface="Open Sans" pitchFamily="2" charset="0"/>
              </a:rPr>
              <a:t>*Key stakeholders: Organizations that have a particular and special interest in the project and could have the ability to influence in its success or failure.</a:t>
            </a:r>
            <a:endParaRPr lang="en-GB" sz="800" kern="100">
              <a:effectLst/>
              <a:latin typeface="Open Sans" pitchFamily="2" charset="0"/>
              <a:ea typeface="Open Sans" pitchFamily="2" charset="0"/>
              <a:cs typeface="Open Sans" pitchFamily="2" charset="0"/>
            </a:endParaRPr>
          </a:p>
          <a:p>
            <a:pPr>
              <a:lnSpc>
                <a:spcPct val="107000"/>
              </a:lnSpc>
              <a:spcAft>
                <a:spcPts val="800"/>
              </a:spcAft>
            </a:pPr>
            <a:r>
              <a:rPr lang="en-US" sz="800" kern="100">
                <a:solidFill>
                  <a:srgbClr val="000000"/>
                </a:solidFill>
                <a:effectLst/>
                <a:latin typeface="Open Sans" pitchFamily="2" charset="0"/>
                <a:ea typeface="Open Sans" pitchFamily="2" charset="0"/>
                <a:cs typeface="Open Sans" pitchFamily="2" charset="0"/>
              </a:rPr>
              <a:t>*</a:t>
            </a:r>
            <a:r>
              <a:rPr lang="en-US" sz="800" i="1" kern="100">
                <a:solidFill>
                  <a:srgbClr val="000000"/>
                </a:solidFill>
                <a:effectLst/>
                <a:latin typeface="Open Sans" pitchFamily="2" charset="0"/>
                <a:ea typeface="Open Sans" pitchFamily="2" charset="0"/>
                <a:cs typeface="Open Sans" pitchFamily="2" charset="0"/>
              </a:rPr>
              <a:t>We are not considering the customers and beneficiaries as part of this segment.</a:t>
            </a:r>
            <a:endParaRPr lang="en-GB" sz="800" kern="100">
              <a:effectLst/>
              <a:latin typeface="Open Sans" pitchFamily="2" charset="0"/>
              <a:ea typeface="Open Sans" pitchFamily="2" charset="0"/>
              <a:cs typeface="Open Sans" pitchFamily="2" charset="0"/>
            </a:endParaRPr>
          </a:p>
          <a:p>
            <a:endParaRPr lang="en-GB" sz="800">
              <a:latin typeface="Open Sans" pitchFamily="2" charset="0"/>
              <a:ea typeface="Open Sans" pitchFamily="2" charset="0"/>
              <a:cs typeface="Open Sans" pitchFamily="2" charset="0"/>
            </a:endParaRPr>
          </a:p>
        </p:txBody>
      </p:sp>
      <p:sp>
        <p:nvSpPr>
          <p:cNvPr id="20" name="TextBox 19">
            <a:extLst>
              <a:ext uri="{FF2B5EF4-FFF2-40B4-BE49-F238E27FC236}">
                <a16:creationId xmlns:a16="http://schemas.microsoft.com/office/drawing/2014/main" id="{52F17B5D-957B-EAF3-5BB1-C1432426385E}"/>
              </a:ext>
            </a:extLst>
          </p:cNvPr>
          <p:cNvSpPr txBox="1"/>
          <p:nvPr/>
        </p:nvSpPr>
        <p:spPr>
          <a:xfrm>
            <a:off x="807528" y="4279321"/>
            <a:ext cx="3221436" cy="876137"/>
          </a:xfrm>
          <a:prstGeom prst="rect">
            <a:avLst/>
          </a:prstGeom>
          <a:noFill/>
        </p:spPr>
        <p:txBody>
          <a:bodyPr wrap="square" rtlCol="0">
            <a:spAutoFit/>
          </a:bodyPr>
          <a:lstStyle/>
          <a:p>
            <a:pPr>
              <a:lnSpc>
                <a:spcPct val="107000"/>
              </a:lnSpc>
              <a:spcBef>
                <a:spcPts val="20"/>
              </a:spcBef>
            </a:pPr>
            <a:r>
              <a:rPr lang="en-US" sz="800" kern="100">
                <a:solidFill>
                  <a:srgbClr val="000000"/>
                </a:solidFill>
                <a:effectLst/>
                <a:latin typeface="Open Sans" pitchFamily="2" charset="0"/>
                <a:ea typeface="Open Sans" pitchFamily="2" charset="0"/>
                <a:cs typeface="Open Sans" pitchFamily="2" charset="0"/>
              </a:rPr>
              <a:t>*Capital expenses of the action bundle: Expenses that a business requires to improve and preserve long-term assets (property, buildings, equipment).</a:t>
            </a:r>
          </a:p>
          <a:p>
            <a:pPr>
              <a:lnSpc>
                <a:spcPct val="107000"/>
              </a:lnSpc>
              <a:spcBef>
                <a:spcPts val="20"/>
              </a:spcBef>
            </a:pPr>
            <a:r>
              <a:rPr lang="en-US" sz="800" kern="100">
                <a:solidFill>
                  <a:srgbClr val="000000"/>
                </a:solidFill>
                <a:effectLst/>
                <a:latin typeface="Open Sans" pitchFamily="2" charset="0"/>
                <a:ea typeface="Open Sans" pitchFamily="2" charset="0"/>
                <a:cs typeface="Open Sans" pitchFamily="2" charset="0"/>
              </a:rPr>
              <a:t>*Operational expenses: Expenses that a business requires to maintain its operations (rent and utilities, salaries, marketing, professional services, etc.)</a:t>
            </a:r>
            <a:endParaRPr lang="en-GB" sz="800" kern="100">
              <a:effectLst/>
              <a:latin typeface="Open Sans" pitchFamily="2" charset="0"/>
              <a:ea typeface="Open Sans" pitchFamily="2" charset="0"/>
              <a:cs typeface="Open Sans" pitchFamily="2" charset="0"/>
            </a:endParaRPr>
          </a:p>
        </p:txBody>
      </p:sp>
      <p:sp>
        <p:nvSpPr>
          <p:cNvPr id="21" name="TextBox 20">
            <a:extLst>
              <a:ext uri="{FF2B5EF4-FFF2-40B4-BE49-F238E27FC236}">
                <a16:creationId xmlns:a16="http://schemas.microsoft.com/office/drawing/2014/main" id="{8B99692B-679D-653B-7C9C-FF7A9BABD457}"/>
              </a:ext>
            </a:extLst>
          </p:cNvPr>
          <p:cNvSpPr txBox="1"/>
          <p:nvPr/>
        </p:nvSpPr>
        <p:spPr>
          <a:xfrm>
            <a:off x="4485282" y="4379660"/>
            <a:ext cx="3221436" cy="612732"/>
          </a:xfrm>
          <a:prstGeom prst="rect">
            <a:avLst/>
          </a:prstGeom>
          <a:noFill/>
        </p:spPr>
        <p:txBody>
          <a:bodyPr wrap="square" rtlCol="0">
            <a:spAutoFit/>
          </a:bodyPr>
          <a:lstStyle/>
          <a:p>
            <a:pPr>
              <a:lnSpc>
                <a:spcPct val="107000"/>
              </a:lnSpc>
              <a:spcAft>
                <a:spcPts val="800"/>
              </a:spcAft>
            </a:pPr>
            <a:r>
              <a:rPr lang="en-GB" sz="800" kern="100">
                <a:solidFill>
                  <a:srgbClr val="000000"/>
                </a:solidFill>
                <a:effectLst/>
                <a:latin typeface="Open Sans" pitchFamily="2" charset="0"/>
                <a:ea typeface="Open Sans" pitchFamily="2" charset="0"/>
                <a:cs typeface="Open Sans" pitchFamily="2" charset="0"/>
              </a:rPr>
              <a:t>Description of where and how you plan to reinvest the profits in support or give more benefits to the communities, for example: other activities or services to benefit the citizens such as educational workshops.</a:t>
            </a:r>
            <a:endParaRPr lang="en-GB" sz="800" kern="100">
              <a:effectLst/>
              <a:latin typeface="Open Sans" pitchFamily="2" charset="0"/>
              <a:ea typeface="Open Sans" pitchFamily="2" charset="0"/>
              <a:cs typeface="Open Sans" pitchFamily="2" charset="0"/>
            </a:endParaRPr>
          </a:p>
        </p:txBody>
      </p:sp>
      <p:sp>
        <p:nvSpPr>
          <p:cNvPr id="22" name="TextBox 21">
            <a:extLst>
              <a:ext uri="{FF2B5EF4-FFF2-40B4-BE49-F238E27FC236}">
                <a16:creationId xmlns:a16="http://schemas.microsoft.com/office/drawing/2014/main" id="{E8C8694F-7748-E6C0-CB06-5279C6B335BF}"/>
              </a:ext>
            </a:extLst>
          </p:cNvPr>
          <p:cNvSpPr txBox="1"/>
          <p:nvPr/>
        </p:nvSpPr>
        <p:spPr>
          <a:xfrm>
            <a:off x="8335154" y="4393383"/>
            <a:ext cx="3221436" cy="612732"/>
          </a:xfrm>
          <a:prstGeom prst="rect">
            <a:avLst/>
          </a:prstGeom>
          <a:noFill/>
        </p:spPr>
        <p:txBody>
          <a:bodyPr wrap="square" rtlCol="0">
            <a:spAutoFit/>
          </a:bodyPr>
          <a:lstStyle/>
          <a:p>
            <a:pPr>
              <a:lnSpc>
                <a:spcPct val="107000"/>
              </a:lnSpc>
              <a:spcAft>
                <a:spcPts val="800"/>
              </a:spcAft>
            </a:pPr>
            <a:r>
              <a:rPr lang="en-GB" sz="800" kern="100">
                <a:solidFill>
                  <a:srgbClr val="000000"/>
                </a:solidFill>
                <a:effectLst/>
                <a:latin typeface="Open Sans" pitchFamily="2" charset="0"/>
                <a:ea typeface="Open Sans" pitchFamily="2" charset="0"/>
                <a:cs typeface="Open Sans" pitchFamily="2" charset="0"/>
              </a:rPr>
              <a:t>Identification and measurement of the different sources of incomes or revenue streams associated with the action bundle (economic efficiencies in terms of cost savings, payments/fees for the use of the services, asset transfer, other).</a:t>
            </a:r>
            <a:endParaRPr lang="en-GB" sz="800" kern="100">
              <a:effectLst/>
              <a:latin typeface="Open Sans" pitchFamily="2" charset="0"/>
              <a:ea typeface="Open Sans" pitchFamily="2" charset="0"/>
              <a:cs typeface="Open Sans" pitchFamily="2" charset="0"/>
            </a:endParaRPr>
          </a:p>
        </p:txBody>
      </p:sp>
      <p:sp>
        <p:nvSpPr>
          <p:cNvPr id="23" name="TextBox 22">
            <a:extLst>
              <a:ext uri="{FF2B5EF4-FFF2-40B4-BE49-F238E27FC236}">
                <a16:creationId xmlns:a16="http://schemas.microsoft.com/office/drawing/2014/main" id="{AD9F1054-355C-B149-277E-77913D9C1BC9}"/>
              </a:ext>
            </a:extLst>
          </p:cNvPr>
          <p:cNvSpPr txBox="1"/>
          <p:nvPr/>
        </p:nvSpPr>
        <p:spPr>
          <a:xfrm>
            <a:off x="807527" y="5660526"/>
            <a:ext cx="4911785" cy="716478"/>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Non-financial aspects of the business model that are detrimental to the city:</a:t>
            </a:r>
          </a:p>
          <a:p>
            <a:r>
              <a:rPr lang="en-GB" sz="800" kern="100">
                <a:solidFill>
                  <a:srgbClr val="000000"/>
                </a:solidFill>
                <a:effectLst/>
                <a:latin typeface="Open Sans" pitchFamily="2" charset="0"/>
                <a:ea typeface="Open Sans" pitchFamily="2" charset="0"/>
                <a:cs typeface="Open Sans" pitchFamily="2" charset="0"/>
              </a:rPr>
              <a:t>*Social:  Mental health impacts, concerns about privacy and data security, reduced human interaction due to over-dependence on technology, job losses, etc.</a:t>
            </a:r>
          </a:p>
          <a:p>
            <a:r>
              <a:rPr lang="en-GB" sz="800" kern="100">
                <a:solidFill>
                  <a:srgbClr val="000000"/>
                </a:solidFill>
                <a:effectLst/>
                <a:latin typeface="Open Sans" pitchFamily="2" charset="0"/>
                <a:ea typeface="Open Sans" pitchFamily="2" charset="0"/>
                <a:cs typeface="Open Sans" pitchFamily="2" charset="0"/>
              </a:rPr>
              <a:t>*Environmental: Increase of energy consumption and greenhouse gas emissions, natural resource depletion, electronic waste, loss of biodiversity, etc.</a:t>
            </a:r>
          </a:p>
        </p:txBody>
      </p:sp>
      <p:sp>
        <p:nvSpPr>
          <p:cNvPr id="24" name="TextBox 23">
            <a:extLst>
              <a:ext uri="{FF2B5EF4-FFF2-40B4-BE49-F238E27FC236}">
                <a16:creationId xmlns:a16="http://schemas.microsoft.com/office/drawing/2014/main" id="{34E4F1E2-7B55-88C2-6EC3-FDDF4B6E0C53}"/>
              </a:ext>
            </a:extLst>
          </p:cNvPr>
          <p:cNvSpPr txBox="1"/>
          <p:nvPr/>
        </p:nvSpPr>
        <p:spPr>
          <a:xfrm>
            <a:off x="6472690" y="5600329"/>
            <a:ext cx="4911785" cy="744435"/>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Non-financial aspects of the business model that are beneficial to the city:</a:t>
            </a:r>
          </a:p>
          <a:p>
            <a:pPr>
              <a:lnSpc>
                <a:spcPct val="107000"/>
              </a:lnSpc>
            </a:pPr>
            <a:r>
              <a:rPr lang="en-GB" sz="800" kern="100">
                <a:solidFill>
                  <a:srgbClr val="000000"/>
                </a:solidFill>
                <a:effectLst/>
                <a:latin typeface="Open Sans" pitchFamily="2" charset="0"/>
                <a:ea typeface="Open Sans" pitchFamily="2" charset="0"/>
                <a:cs typeface="Open Sans" pitchFamily="2" charset="0"/>
              </a:rPr>
              <a:t>*Social: Job creation, social inclusion, efficient and convenient services, citizen engagement, increased safety and security, sustainable practices, etc.</a:t>
            </a:r>
          </a:p>
          <a:p>
            <a:pPr>
              <a:lnSpc>
                <a:spcPct val="107000"/>
              </a:lnSpc>
            </a:pPr>
            <a:r>
              <a:rPr lang="en-GB" sz="800" kern="100">
                <a:solidFill>
                  <a:srgbClr val="000000"/>
                </a:solidFill>
                <a:effectLst/>
                <a:latin typeface="Open Sans" pitchFamily="2" charset="0"/>
                <a:ea typeface="Open Sans" pitchFamily="2" charset="0"/>
                <a:cs typeface="Open Sans" pitchFamily="2" charset="0"/>
              </a:rPr>
              <a:t>*Environmental: Increase of energy efficiency, green infrastructures, sustainable transportation, reducing greenhouse gas emissions, smart waste management, etc.</a:t>
            </a:r>
          </a:p>
        </p:txBody>
      </p:sp>
      <p:sp>
        <p:nvSpPr>
          <p:cNvPr id="25" name="TextBox 24">
            <a:extLst>
              <a:ext uri="{FF2B5EF4-FFF2-40B4-BE49-F238E27FC236}">
                <a16:creationId xmlns:a16="http://schemas.microsoft.com/office/drawing/2014/main" id="{8B358FC4-A57D-2F4B-BA95-DBF78D636E17}"/>
              </a:ext>
            </a:extLst>
          </p:cNvPr>
          <p:cNvSpPr txBox="1"/>
          <p:nvPr/>
        </p:nvSpPr>
        <p:spPr>
          <a:xfrm>
            <a:off x="2635238" y="2760241"/>
            <a:ext cx="2346999" cy="1139543"/>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Indication of actors that own or possess the assets used by the different actions (if assets are present).  Asset ownership can be held by different types of organizations such as companies (physical assets like lands, buildings, and intangible assets like patents or intellectual property) and governments (infrastructure, lands, buildings).</a:t>
            </a:r>
          </a:p>
        </p:txBody>
      </p:sp>
      <p:sp>
        <p:nvSpPr>
          <p:cNvPr id="26" name="TextBox 25">
            <a:extLst>
              <a:ext uri="{FF2B5EF4-FFF2-40B4-BE49-F238E27FC236}">
                <a16:creationId xmlns:a16="http://schemas.microsoft.com/office/drawing/2014/main" id="{3632A4E6-65F9-8B34-A9E1-6144A1F61128}"/>
              </a:ext>
            </a:extLst>
          </p:cNvPr>
          <p:cNvSpPr txBox="1"/>
          <p:nvPr/>
        </p:nvSpPr>
        <p:spPr>
          <a:xfrm>
            <a:off x="5117407" y="3078639"/>
            <a:ext cx="1994735" cy="744435"/>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Determination, identification, and measurement of resources needed to implement and execute the project (National funding, regional/state funding, EU funding, loans, etc.)</a:t>
            </a:r>
          </a:p>
        </p:txBody>
      </p:sp>
      <p:sp>
        <p:nvSpPr>
          <p:cNvPr id="27" name="TextBox 26">
            <a:extLst>
              <a:ext uri="{FF2B5EF4-FFF2-40B4-BE49-F238E27FC236}">
                <a16:creationId xmlns:a16="http://schemas.microsoft.com/office/drawing/2014/main" id="{09E45D2F-3CCF-107D-28FF-F8DD0B6DD905}"/>
              </a:ext>
            </a:extLst>
          </p:cNvPr>
          <p:cNvSpPr txBox="1"/>
          <p:nvPr/>
        </p:nvSpPr>
        <p:spPr>
          <a:xfrm>
            <a:off x="9705127" y="1967195"/>
            <a:ext cx="1994735" cy="1666354"/>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Description of the real value that this action intends to create for the citizens/city-users/local government /other stakeholders.</a:t>
            </a:r>
          </a:p>
          <a:p>
            <a:pPr>
              <a:lnSpc>
                <a:spcPct val="107000"/>
              </a:lnSpc>
            </a:pPr>
            <a:r>
              <a:rPr lang="en-GB" sz="800" kern="100">
                <a:solidFill>
                  <a:srgbClr val="000000"/>
                </a:solidFill>
                <a:effectLst/>
                <a:latin typeface="Open Sans" pitchFamily="2" charset="0"/>
                <a:ea typeface="Open Sans" pitchFamily="2" charset="0"/>
                <a:cs typeface="Open Sans" pitchFamily="2" charset="0"/>
              </a:rPr>
              <a:t>How are you creating value? Are you offering a new service or product? Are you combining them in a new way? How are you solving people's and organisation's issues?</a:t>
            </a:r>
          </a:p>
          <a:p>
            <a:pPr>
              <a:lnSpc>
                <a:spcPct val="107000"/>
              </a:lnSpc>
            </a:pPr>
            <a:r>
              <a:rPr lang="en-GB" sz="800" kern="100">
                <a:solidFill>
                  <a:srgbClr val="000000"/>
                </a:solidFill>
                <a:effectLst/>
                <a:latin typeface="Open Sans" pitchFamily="2" charset="0"/>
                <a:ea typeface="Open Sans" pitchFamily="2" charset="0"/>
                <a:cs typeface="Open Sans" pitchFamily="2" charset="0"/>
              </a:rPr>
              <a:t>And how do you assure and control the social/ environmental impact of the project?</a:t>
            </a:r>
          </a:p>
        </p:txBody>
      </p:sp>
      <p:sp>
        <p:nvSpPr>
          <p:cNvPr id="28" name="TextBox 27">
            <a:extLst>
              <a:ext uri="{FF2B5EF4-FFF2-40B4-BE49-F238E27FC236}">
                <a16:creationId xmlns:a16="http://schemas.microsoft.com/office/drawing/2014/main" id="{AD9D6265-8893-66B6-13C9-DEA0E2681B0C}"/>
              </a:ext>
            </a:extLst>
          </p:cNvPr>
          <p:cNvSpPr txBox="1"/>
          <p:nvPr/>
        </p:nvSpPr>
        <p:spPr>
          <a:xfrm>
            <a:off x="7474817" y="2469582"/>
            <a:ext cx="1994735" cy="481029"/>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An individual or organization that purchases goods or services in exchange for payment.</a:t>
            </a:r>
          </a:p>
        </p:txBody>
      </p:sp>
      <p:sp>
        <p:nvSpPr>
          <p:cNvPr id="29" name="TextBox 28">
            <a:extLst>
              <a:ext uri="{FF2B5EF4-FFF2-40B4-BE49-F238E27FC236}">
                <a16:creationId xmlns:a16="http://schemas.microsoft.com/office/drawing/2014/main" id="{12EFCBD6-341C-49E8-1E22-E6D351FEA27E}"/>
              </a:ext>
            </a:extLst>
          </p:cNvPr>
          <p:cNvSpPr txBox="1"/>
          <p:nvPr/>
        </p:nvSpPr>
        <p:spPr>
          <a:xfrm>
            <a:off x="7474817" y="1519326"/>
            <a:ext cx="1994735" cy="744435"/>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Description of key target users or customers of the product or service. Who are you solving a problem for? There are two relevant groups: the customer and the beneficiary.</a:t>
            </a:r>
          </a:p>
        </p:txBody>
      </p:sp>
      <p:sp>
        <p:nvSpPr>
          <p:cNvPr id="30" name="TextBox 29">
            <a:extLst>
              <a:ext uri="{FF2B5EF4-FFF2-40B4-BE49-F238E27FC236}">
                <a16:creationId xmlns:a16="http://schemas.microsoft.com/office/drawing/2014/main" id="{A391EF56-A840-9B21-F3C6-B706678ED76B}"/>
              </a:ext>
            </a:extLst>
          </p:cNvPr>
          <p:cNvSpPr txBox="1"/>
          <p:nvPr/>
        </p:nvSpPr>
        <p:spPr>
          <a:xfrm>
            <a:off x="7474816" y="3129131"/>
            <a:ext cx="1994735" cy="744435"/>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A beneficiary is a person or organization who benefits from the value created by your product or service, though they might not be the one to pay for it.</a:t>
            </a:r>
          </a:p>
        </p:txBody>
      </p:sp>
      <p:sp>
        <p:nvSpPr>
          <p:cNvPr id="31" name="TextBox 30">
            <a:extLst>
              <a:ext uri="{FF2B5EF4-FFF2-40B4-BE49-F238E27FC236}">
                <a16:creationId xmlns:a16="http://schemas.microsoft.com/office/drawing/2014/main" id="{8DFA840F-3169-5DCE-561A-9288A30D7CF5}"/>
              </a:ext>
            </a:extLst>
          </p:cNvPr>
          <p:cNvSpPr txBox="1"/>
          <p:nvPr/>
        </p:nvSpPr>
        <p:spPr>
          <a:xfrm>
            <a:off x="5186374" y="1547566"/>
            <a:ext cx="1994735" cy="619144"/>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Main Business Model typology which supports the action bundle: </a:t>
            </a:r>
          </a:p>
          <a:p>
            <a:pPr>
              <a:lnSpc>
                <a:spcPct val="107000"/>
              </a:lnSpc>
            </a:pPr>
            <a:r>
              <a:rPr lang="en-US" sz="800" kern="100">
                <a:solidFill>
                  <a:srgbClr val="000000"/>
                </a:solidFill>
                <a:latin typeface="Open Sans" pitchFamily="2" charset="0"/>
                <a:ea typeface="Open Sans" pitchFamily="2" charset="0"/>
                <a:cs typeface="Open Sans" pitchFamily="2" charset="0"/>
              </a:rPr>
              <a:t>*Public owns/operates *Energy performance Contracting *Others</a:t>
            </a:r>
            <a:endParaRPr lang="en-GB" sz="800" kern="100">
              <a:solidFill>
                <a:srgbClr val="000000"/>
              </a:solidFill>
              <a:latin typeface="Open Sans" pitchFamily="2" charset="0"/>
              <a:ea typeface="Open Sans" pitchFamily="2" charset="0"/>
              <a:cs typeface="Open Sans" pitchFamily="2" charset="0"/>
            </a:endParaRPr>
          </a:p>
        </p:txBody>
      </p:sp>
      <p:sp>
        <p:nvSpPr>
          <p:cNvPr id="32" name="TextBox 31">
            <a:extLst>
              <a:ext uri="{FF2B5EF4-FFF2-40B4-BE49-F238E27FC236}">
                <a16:creationId xmlns:a16="http://schemas.microsoft.com/office/drawing/2014/main" id="{33202699-3751-821C-3C16-3F58760553A1}"/>
              </a:ext>
            </a:extLst>
          </p:cNvPr>
          <p:cNvSpPr txBox="1"/>
          <p:nvPr/>
        </p:nvSpPr>
        <p:spPr>
          <a:xfrm>
            <a:off x="2722448" y="1579826"/>
            <a:ext cx="2259789" cy="612732"/>
          </a:xfrm>
          <a:prstGeom prst="rect">
            <a:avLst/>
          </a:prstGeom>
          <a:noFill/>
        </p:spPr>
        <p:txBody>
          <a:bodyPr wrap="square" rtlCol="0">
            <a:spAutoFit/>
          </a:bodyPr>
          <a:lstStyle/>
          <a:p>
            <a:pPr>
              <a:lnSpc>
                <a:spcPct val="107000"/>
              </a:lnSpc>
            </a:pPr>
            <a:r>
              <a:rPr lang="en-GB" sz="800" kern="100">
                <a:solidFill>
                  <a:srgbClr val="000000"/>
                </a:solidFill>
                <a:effectLst/>
                <a:latin typeface="Open Sans" pitchFamily="2" charset="0"/>
                <a:ea typeface="Open Sans" pitchFamily="2" charset="0"/>
                <a:cs typeface="Open Sans" pitchFamily="2" charset="0"/>
              </a:rPr>
              <a:t>Overview of the control that the city government has on the different actions: Design/Management/</a:t>
            </a:r>
          </a:p>
          <a:p>
            <a:pPr>
              <a:lnSpc>
                <a:spcPct val="107000"/>
              </a:lnSpc>
            </a:pPr>
            <a:r>
              <a:rPr lang="en-GB" sz="800" kern="100">
                <a:solidFill>
                  <a:srgbClr val="000000"/>
                </a:solidFill>
                <a:latin typeface="Open Sans" pitchFamily="2" charset="0"/>
                <a:ea typeface="Open Sans" pitchFamily="2" charset="0"/>
                <a:cs typeface="Open Sans" pitchFamily="2" charset="0"/>
              </a:rPr>
              <a:t>Collaboration with private partners/Other</a:t>
            </a:r>
            <a:endParaRPr lang="en-GB" sz="800" kern="100">
              <a:solidFill>
                <a:srgbClr val="000000"/>
              </a:solidFill>
              <a:effectLst/>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434908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AE85ED-FB9B-AB4D-6FD6-F75A3BE43D98}"/>
              </a:ext>
            </a:extLst>
          </p:cNvPr>
          <p:cNvSpPr txBox="1"/>
          <p:nvPr/>
        </p:nvSpPr>
        <p:spPr>
          <a:xfrm>
            <a:off x="904523" y="1344470"/>
            <a:ext cx="1554005" cy="707886"/>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PARTNERS + KEY STAKEHOLDERS</a:t>
            </a:r>
            <a:endParaRPr lang="en-GB" sz="1100" kern="100">
              <a:effectLst/>
              <a:latin typeface="Open Sans" pitchFamily="2" charset="0"/>
              <a:ea typeface="Open Sans" pitchFamily="2" charset="0"/>
              <a:cs typeface="Open Sans" pitchFamily="2" charset="0"/>
            </a:endParaRPr>
          </a:p>
          <a:p>
            <a:endParaRPr lang="en-GB"/>
          </a:p>
        </p:txBody>
      </p:sp>
      <p:sp>
        <p:nvSpPr>
          <p:cNvPr id="6" name="TextBox 5">
            <a:extLst>
              <a:ext uri="{FF2B5EF4-FFF2-40B4-BE49-F238E27FC236}">
                <a16:creationId xmlns:a16="http://schemas.microsoft.com/office/drawing/2014/main" id="{D80E2CC1-E7F8-98CF-04BA-8C0F46EF11C4}"/>
              </a:ext>
            </a:extLst>
          </p:cNvPr>
          <p:cNvSpPr txBox="1"/>
          <p:nvPr/>
        </p:nvSpPr>
        <p:spPr>
          <a:xfrm>
            <a:off x="2863343" y="1328784"/>
            <a:ext cx="2053087"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CITY GOVERNMENT ROLE</a:t>
            </a:r>
            <a:endParaRPr lang="en-GB">
              <a:solidFill>
                <a:srgbClr val="78C58B"/>
              </a:solidFill>
            </a:endParaRPr>
          </a:p>
        </p:txBody>
      </p:sp>
      <p:sp>
        <p:nvSpPr>
          <p:cNvPr id="7" name="TextBox 6">
            <a:extLst>
              <a:ext uri="{FF2B5EF4-FFF2-40B4-BE49-F238E27FC236}">
                <a16:creationId xmlns:a16="http://schemas.microsoft.com/office/drawing/2014/main" id="{E247C440-C5C9-2B19-27B5-79A0C7293B99}"/>
              </a:ext>
            </a:extLst>
          </p:cNvPr>
          <p:cNvSpPr txBox="1"/>
          <p:nvPr/>
        </p:nvSpPr>
        <p:spPr>
          <a:xfrm>
            <a:off x="5488083" y="2493899"/>
            <a:ext cx="1918192" cy="261610"/>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FUNDING &amp; FINANCING</a:t>
            </a:r>
            <a:endParaRPr lang="en-GB"/>
          </a:p>
        </p:txBody>
      </p:sp>
      <p:sp>
        <p:nvSpPr>
          <p:cNvPr id="8" name="TextBox 7">
            <a:extLst>
              <a:ext uri="{FF2B5EF4-FFF2-40B4-BE49-F238E27FC236}">
                <a16:creationId xmlns:a16="http://schemas.microsoft.com/office/drawing/2014/main" id="{4B858147-7486-3192-603A-B7D79489530E}"/>
              </a:ext>
            </a:extLst>
          </p:cNvPr>
          <p:cNvSpPr txBox="1"/>
          <p:nvPr/>
        </p:nvSpPr>
        <p:spPr>
          <a:xfrm>
            <a:off x="3362425" y="2522886"/>
            <a:ext cx="1554005"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ASSET OWNERSHIP</a:t>
            </a:r>
            <a:endParaRPr lang="en-GB">
              <a:solidFill>
                <a:srgbClr val="F15D5D"/>
              </a:solidFill>
            </a:endParaRPr>
          </a:p>
        </p:txBody>
      </p:sp>
      <p:sp>
        <p:nvSpPr>
          <p:cNvPr id="9" name="TextBox 8">
            <a:extLst>
              <a:ext uri="{FF2B5EF4-FFF2-40B4-BE49-F238E27FC236}">
                <a16:creationId xmlns:a16="http://schemas.microsoft.com/office/drawing/2014/main" id="{41213D56-5E67-9410-633A-39BB74C8A9DA}"/>
              </a:ext>
            </a:extLst>
          </p:cNvPr>
          <p:cNvSpPr txBox="1"/>
          <p:nvPr/>
        </p:nvSpPr>
        <p:spPr>
          <a:xfrm>
            <a:off x="460262" y="5361130"/>
            <a:ext cx="2747326"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SOCIAL &amp; ENVIRONMENTAL COSTS</a:t>
            </a:r>
            <a:endParaRPr lang="en-GB">
              <a:solidFill>
                <a:srgbClr val="78C58B"/>
              </a:solidFill>
            </a:endParaRPr>
          </a:p>
        </p:txBody>
      </p:sp>
      <p:sp>
        <p:nvSpPr>
          <p:cNvPr id="10" name="TextBox 9">
            <a:extLst>
              <a:ext uri="{FF2B5EF4-FFF2-40B4-BE49-F238E27FC236}">
                <a16:creationId xmlns:a16="http://schemas.microsoft.com/office/drawing/2014/main" id="{F3C6E085-A0BE-0A11-744B-ED0DF3DF36B3}"/>
              </a:ext>
            </a:extLst>
          </p:cNvPr>
          <p:cNvSpPr txBox="1"/>
          <p:nvPr/>
        </p:nvSpPr>
        <p:spPr>
          <a:xfrm>
            <a:off x="5028010" y="1337078"/>
            <a:ext cx="2378265"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BUSINESS MODEL TYPOLOGY</a:t>
            </a:r>
            <a:endParaRPr lang="en-GB">
              <a:solidFill>
                <a:srgbClr val="F15D5D"/>
              </a:solidFill>
            </a:endParaRPr>
          </a:p>
        </p:txBody>
      </p:sp>
      <p:sp>
        <p:nvSpPr>
          <p:cNvPr id="11" name="TextBox 10">
            <a:extLst>
              <a:ext uri="{FF2B5EF4-FFF2-40B4-BE49-F238E27FC236}">
                <a16:creationId xmlns:a16="http://schemas.microsoft.com/office/drawing/2014/main" id="{7459BC9E-0358-2DB6-9B39-390CBC7C206D}"/>
              </a:ext>
            </a:extLst>
          </p:cNvPr>
          <p:cNvSpPr txBox="1"/>
          <p:nvPr/>
        </p:nvSpPr>
        <p:spPr>
          <a:xfrm>
            <a:off x="7474817" y="1337078"/>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CUSTOMER SEGMENTS</a:t>
            </a:r>
            <a:endParaRPr lang="en-GB">
              <a:solidFill>
                <a:srgbClr val="78C58B"/>
              </a:solidFill>
            </a:endParaRPr>
          </a:p>
        </p:txBody>
      </p:sp>
      <p:sp>
        <p:nvSpPr>
          <p:cNvPr id="12" name="TextBox 11">
            <a:extLst>
              <a:ext uri="{FF2B5EF4-FFF2-40B4-BE49-F238E27FC236}">
                <a16:creationId xmlns:a16="http://schemas.microsoft.com/office/drawing/2014/main" id="{0A02CE47-561F-3FC6-9C64-53E35FBD0074}"/>
              </a:ext>
            </a:extLst>
          </p:cNvPr>
          <p:cNvSpPr txBox="1"/>
          <p:nvPr/>
        </p:nvSpPr>
        <p:spPr>
          <a:xfrm>
            <a:off x="9705127" y="1348598"/>
            <a:ext cx="2053086" cy="877163"/>
          </a:xfrm>
          <a:prstGeom prst="rect">
            <a:avLst/>
          </a:prstGeom>
          <a:noFill/>
        </p:spPr>
        <p:txBody>
          <a:bodyPr wrap="square" rtlCol="0">
            <a:spAutoFit/>
          </a:bodyPr>
          <a:lstStyle/>
          <a:p>
            <a:r>
              <a:rPr lang="en-GB" sz="1100" b="1" kern="100">
                <a:solidFill>
                  <a:srgbClr val="F15D5D"/>
                </a:solidFill>
                <a:effectLst/>
                <a:latin typeface="Open Sans" pitchFamily="2" charset="0"/>
                <a:ea typeface="Open Sans" pitchFamily="2" charset="0"/>
                <a:cs typeface="Open Sans" pitchFamily="2" charset="0"/>
              </a:rPr>
              <a:t>VALUE PROPOSITION</a:t>
            </a:r>
          </a:p>
          <a:p>
            <a:r>
              <a:rPr lang="en-GB" sz="1000" b="1" kern="100">
                <a:solidFill>
                  <a:srgbClr val="F15D5D"/>
                </a:solidFill>
                <a:effectLst/>
                <a:latin typeface="Open Sans" pitchFamily="2" charset="0"/>
                <a:ea typeface="Open Sans" pitchFamily="2" charset="0"/>
                <a:cs typeface="Open Sans" pitchFamily="2" charset="0"/>
              </a:rPr>
              <a:t>(CUSTOMER, IMPACT</a:t>
            </a:r>
          </a:p>
          <a:p>
            <a:r>
              <a:rPr lang="en-GB" sz="1000" b="1" kern="100">
                <a:solidFill>
                  <a:srgbClr val="F15D5D"/>
                </a:solidFill>
                <a:effectLst/>
                <a:latin typeface="Open Sans" pitchFamily="2" charset="0"/>
                <a:ea typeface="Open Sans" pitchFamily="2" charset="0"/>
                <a:cs typeface="Open Sans" pitchFamily="2" charset="0"/>
              </a:rPr>
              <a:t>MEASURES &amp; BENEFICIARY)</a:t>
            </a:r>
          </a:p>
          <a:p>
            <a:endParaRPr lang="en-GB">
              <a:solidFill>
                <a:srgbClr val="F15D5D"/>
              </a:solidFill>
            </a:endParaRPr>
          </a:p>
        </p:txBody>
      </p:sp>
      <p:sp>
        <p:nvSpPr>
          <p:cNvPr id="13" name="TextBox 12">
            <a:extLst>
              <a:ext uri="{FF2B5EF4-FFF2-40B4-BE49-F238E27FC236}">
                <a16:creationId xmlns:a16="http://schemas.microsoft.com/office/drawing/2014/main" id="{FF0266CF-D310-DF02-4A7A-A9C8A14C12C7}"/>
              </a:ext>
            </a:extLst>
          </p:cNvPr>
          <p:cNvSpPr txBox="1"/>
          <p:nvPr/>
        </p:nvSpPr>
        <p:spPr>
          <a:xfrm>
            <a:off x="8041666" y="4084764"/>
            <a:ext cx="1554005" cy="261610"/>
          </a:xfrm>
          <a:prstGeom prst="rect">
            <a:avLst/>
          </a:prstGeom>
          <a:noFill/>
        </p:spPr>
        <p:txBody>
          <a:bodyPr wrap="square" rtlCol="0">
            <a:spAutoFit/>
          </a:bodyPr>
          <a:lstStyle/>
          <a:p>
            <a:r>
              <a:rPr lang="es-ES" sz="1100" b="1" kern="100">
                <a:solidFill>
                  <a:srgbClr val="4472C4"/>
                </a:solidFill>
                <a:effectLst/>
                <a:latin typeface="Open Sans" pitchFamily="2" charset="0"/>
                <a:ea typeface="Open Sans" pitchFamily="2" charset="0"/>
                <a:cs typeface="Open Sans" pitchFamily="2" charset="0"/>
              </a:rPr>
              <a:t>REVENUE STREAMS</a:t>
            </a:r>
            <a:endParaRPr lang="en-GB"/>
          </a:p>
        </p:txBody>
      </p:sp>
      <p:sp>
        <p:nvSpPr>
          <p:cNvPr id="14" name="TextBox 13">
            <a:extLst>
              <a:ext uri="{FF2B5EF4-FFF2-40B4-BE49-F238E27FC236}">
                <a16:creationId xmlns:a16="http://schemas.microsoft.com/office/drawing/2014/main" id="{07832241-4E45-2BE8-9DF4-DCF3512F6488}"/>
              </a:ext>
            </a:extLst>
          </p:cNvPr>
          <p:cNvSpPr txBox="1"/>
          <p:nvPr/>
        </p:nvSpPr>
        <p:spPr>
          <a:xfrm>
            <a:off x="4222628" y="4084764"/>
            <a:ext cx="1554005"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SURPLUS</a:t>
            </a:r>
            <a:endParaRPr lang="en-GB">
              <a:solidFill>
                <a:srgbClr val="78C58B"/>
              </a:solidFill>
            </a:endParaRPr>
          </a:p>
        </p:txBody>
      </p:sp>
      <p:sp>
        <p:nvSpPr>
          <p:cNvPr id="15" name="TextBox 14">
            <a:extLst>
              <a:ext uri="{FF2B5EF4-FFF2-40B4-BE49-F238E27FC236}">
                <a16:creationId xmlns:a16="http://schemas.microsoft.com/office/drawing/2014/main" id="{D8FE54C9-B30D-7871-0ECD-6BF9DC596D2F}"/>
              </a:ext>
            </a:extLst>
          </p:cNvPr>
          <p:cNvSpPr txBox="1"/>
          <p:nvPr/>
        </p:nvSpPr>
        <p:spPr>
          <a:xfrm>
            <a:off x="460262" y="4109019"/>
            <a:ext cx="2958486"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COST STRUCTURE</a:t>
            </a:r>
            <a:endParaRPr lang="en-GB">
              <a:solidFill>
                <a:srgbClr val="F15D5D"/>
              </a:solidFill>
            </a:endParaRPr>
          </a:p>
        </p:txBody>
      </p:sp>
      <p:sp>
        <p:nvSpPr>
          <p:cNvPr id="16" name="TextBox 15">
            <a:extLst>
              <a:ext uri="{FF2B5EF4-FFF2-40B4-BE49-F238E27FC236}">
                <a16:creationId xmlns:a16="http://schemas.microsoft.com/office/drawing/2014/main" id="{6AFADCB6-8D7E-C6CD-5850-085C5AA70FBB}"/>
              </a:ext>
            </a:extLst>
          </p:cNvPr>
          <p:cNvSpPr txBox="1"/>
          <p:nvPr/>
        </p:nvSpPr>
        <p:spPr>
          <a:xfrm>
            <a:off x="6217143" y="5361130"/>
            <a:ext cx="3280539" cy="261610"/>
          </a:xfrm>
          <a:prstGeom prst="rect">
            <a:avLst/>
          </a:prstGeom>
          <a:noFill/>
        </p:spPr>
        <p:txBody>
          <a:bodyPr wrap="square" rtlCol="0">
            <a:spAutoFit/>
          </a:bodyPr>
          <a:lstStyle/>
          <a:p>
            <a:r>
              <a:rPr lang="es-ES" sz="1100" b="1" kern="100">
                <a:solidFill>
                  <a:srgbClr val="F15D5D"/>
                </a:solidFill>
                <a:effectLst/>
                <a:latin typeface="Open Sans" pitchFamily="2" charset="0"/>
                <a:ea typeface="Open Sans" pitchFamily="2" charset="0"/>
                <a:cs typeface="Open Sans" pitchFamily="2" charset="0"/>
              </a:rPr>
              <a:t>SOCIAL &amp; ENVIRONMENTAL BENEFITS</a:t>
            </a:r>
            <a:endParaRPr lang="en-GB">
              <a:solidFill>
                <a:srgbClr val="F15D5D"/>
              </a:solidFill>
            </a:endParaRPr>
          </a:p>
        </p:txBody>
      </p:sp>
      <p:sp>
        <p:nvSpPr>
          <p:cNvPr id="17" name="TextBox 16">
            <a:extLst>
              <a:ext uri="{FF2B5EF4-FFF2-40B4-BE49-F238E27FC236}">
                <a16:creationId xmlns:a16="http://schemas.microsoft.com/office/drawing/2014/main" id="{23102780-14DB-BE91-81BF-0798555B392C}"/>
              </a:ext>
            </a:extLst>
          </p:cNvPr>
          <p:cNvSpPr txBox="1"/>
          <p:nvPr/>
        </p:nvSpPr>
        <p:spPr>
          <a:xfrm>
            <a:off x="7464408" y="2094956"/>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CUSTOMER</a:t>
            </a:r>
            <a:endParaRPr lang="en-GB">
              <a:solidFill>
                <a:srgbClr val="78C58B"/>
              </a:solidFill>
            </a:endParaRPr>
          </a:p>
        </p:txBody>
      </p:sp>
      <p:sp>
        <p:nvSpPr>
          <p:cNvPr id="18" name="TextBox 17">
            <a:extLst>
              <a:ext uri="{FF2B5EF4-FFF2-40B4-BE49-F238E27FC236}">
                <a16:creationId xmlns:a16="http://schemas.microsoft.com/office/drawing/2014/main" id="{A91E2AF0-5B72-ABA4-BD4F-526B4735DC57}"/>
              </a:ext>
            </a:extLst>
          </p:cNvPr>
          <p:cNvSpPr txBox="1"/>
          <p:nvPr/>
        </p:nvSpPr>
        <p:spPr>
          <a:xfrm>
            <a:off x="7474817" y="3054016"/>
            <a:ext cx="1936602" cy="261610"/>
          </a:xfrm>
          <a:prstGeom prst="rect">
            <a:avLst/>
          </a:prstGeom>
          <a:noFill/>
        </p:spPr>
        <p:txBody>
          <a:bodyPr wrap="square" rtlCol="0">
            <a:spAutoFit/>
          </a:bodyPr>
          <a:lstStyle/>
          <a:p>
            <a:r>
              <a:rPr lang="es-ES" sz="1100" b="1" kern="100">
                <a:solidFill>
                  <a:srgbClr val="78C58B"/>
                </a:solidFill>
                <a:effectLst/>
                <a:latin typeface="Open Sans" pitchFamily="2" charset="0"/>
                <a:ea typeface="Open Sans" pitchFamily="2" charset="0"/>
                <a:cs typeface="Open Sans" pitchFamily="2" charset="0"/>
              </a:rPr>
              <a:t>BENEFICIARY</a:t>
            </a:r>
            <a:endParaRPr lang="en-GB">
              <a:solidFill>
                <a:srgbClr val="78C58B"/>
              </a:solidFill>
            </a:endParaRPr>
          </a:p>
        </p:txBody>
      </p:sp>
    </p:spTree>
    <p:extLst>
      <p:ext uri="{BB962C8B-B14F-4D97-AF65-F5344CB8AC3E}">
        <p14:creationId xmlns:p14="http://schemas.microsoft.com/office/powerpoint/2010/main" val="1280844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1140213E45C04DB337B45E1DDB3049" ma:contentTypeVersion="17" ma:contentTypeDescription="Create a new document." ma:contentTypeScope="" ma:versionID="aefcb29c2f62e14f45b6d2b3c2f9f81c">
  <xsd:schema xmlns:xsd="http://www.w3.org/2001/XMLSchema" xmlns:xs="http://www.w3.org/2001/XMLSchema" xmlns:p="http://schemas.microsoft.com/office/2006/metadata/properties" xmlns:ns2="4f57612e-3745-4d6c-97c0-ddd131106728" xmlns:ns3="5785775e-83b5-4267-bc67-5f0565b73416" xmlns:ns4="b9c4644f-b87d-45e1-ba85-805c3ecc1a60" targetNamespace="http://schemas.microsoft.com/office/2006/metadata/properties" ma:root="true" ma:fieldsID="975e445e73da409ddc6dc9e78fa89ade" ns2:_="" ns3:_="" ns4:_="">
    <xsd:import namespace="4f57612e-3745-4d6c-97c0-ddd131106728"/>
    <xsd:import namespace="5785775e-83b5-4267-bc67-5f0565b73416"/>
    <xsd:import namespace="b9c4644f-b87d-45e1-ba85-805c3ecc1a60"/>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57612e-3745-4d6c-97c0-ddd131106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1220a57-3561-4c6c-81d9-ab175e5725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85775e-83b5-4267-bc67-5f0565b7341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9c4644f-b87d-45e1-ba85-805c3ecc1a60"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fa39d45-e0d0-4b00-83b5-9036fa925727}" ma:internalName="TaxCatchAll" ma:showField="CatchAllData" ma:web="5785775e-83b5-4267-bc67-5f0565b734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f57612e-3745-4d6c-97c0-ddd131106728">
      <Terms xmlns="http://schemas.microsoft.com/office/infopath/2007/PartnerControls"/>
    </lcf76f155ced4ddcb4097134ff3c332f>
    <TaxCatchAll xmlns="b9c4644f-b87d-45e1-ba85-805c3ecc1a60" xsi:nil="true"/>
  </documentManagement>
</p:properties>
</file>

<file path=customXml/itemProps1.xml><?xml version="1.0" encoding="utf-8"?>
<ds:datastoreItem xmlns:ds="http://schemas.openxmlformats.org/officeDocument/2006/customXml" ds:itemID="{3B8CA6A4-A281-4CE3-ACFF-3C8976FEA3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57612e-3745-4d6c-97c0-ddd131106728"/>
    <ds:schemaRef ds:uri="5785775e-83b5-4267-bc67-5f0565b73416"/>
    <ds:schemaRef ds:uri="b9c4644f-b87d-45e1-ba85-805c3ecc1a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65F8C1-72A3-4AA1-A552-1777458F18AB}">
  <ds:schemaRefs>
    <ds:schemaRef ds:uri="http://schemas.microsoft.com/sharepoint/v3/contenttype/forms"/>
  </ds:schemaRefs>
</ds:datastoreItem>
</file>

<file path=customXml/itemProps3.xml><?xml version="1.0" encoding="utf-8"?>
<ds:datastoreItem xmlns:ds="http://schemas.openxmlformats.org/officeDocument/2006/customXml" ds:itemID="{CB9EDAA8-1FF8-4207-816B-4649F21796DB}">
  <ds:schemaRefs>
    <ds:schemaRef ds:uri="4f57612e-3745-4d6c-97c0-ddd131106728"/>
    <ds:schemaRef ds:uri="5785775e-83b5-4267-bc67-5f0565b73416"/>
    <ds:schemaRef ds:uri="b9c4644f-b87d-45e1-ba85-805c3ecc1a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Garcia, Javier</dc:creator>
  <cp:revision>2</cp:revision>
  <cp:lastPrinted>2023-06-09T12:54:42Z</cp:lastPrinted>
  <dcterms:created xsi:type="dcterms:W3CDTF">2023-05-30T13:40:48Z</dcterms:created>
  <dcterms:modified xsi:type="dcterms:W3CDTF">2024-07-22T09:09:01Z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0x010100DA1140213E45C04DB337B45E1DDB3049</vt:lpwstr>
  </property>
  <property fmtid="{D5CDD505-2E9C-101B-9397-08002B2CF9AE}" pid="3" name="MediaServiceImageTags">
    <vt:lpwstr/>
  </property>
</Properties>
</file>